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90FCCD3-6FD5-40C0-B7ED-E2ECDB2F8E14}" type="datetimeFigureOut">
              <a:rPr lang="en-US" smtClean="0"/>
              <a:t>16-Nov-19</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B9C1EAF-C44B-47E8-825C-DAFEEE44A9C3}"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9C1EAF-C44B-47E8-825C-DAFEEE44A9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B9C1EAF-C44B-47E8-825C-DAFEEE44A9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9C1EAF-C44B-47E8-825C-DAFEEE44A9C3}"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90FCCD3-6FD5-40C0-B7ED-E2ECDB2F8E14}" type="datetimeFigureOut">
              <a:rPr lang="en-US" smtClean="0"/>
              <a:t>16-Nov-19</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B9C1EAF-C44B-47E8-825C-DAFEEE44A9C3}"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9C1EAF-C44B-47E8-825C-DAFEEE44A9C3}"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9C1EAF-C44B-47E8-825C-DAFEEE44A9C3}"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9C1EAF-C44B-47E8-825C-DAFEEE44A9C3}"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9C1EAF-C44B-47E8-825C-DAFEEE44A9C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B9C1EAF-C44B-47E8-825C-DAFEEE44A9C3}"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0FCCD3-6FD5-40C0-B7ED-E2ECDB2F8E14}" type="datetimeFigureOut">
              <a:rPr lang="en-US" smtClean="0"/>
              <a:t>16-Nov-19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9C1EAF-C44B-47E8-825C-DAFEEE44A9C3}"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90FCCD3-6FD5-40C0-B7ED-E2ECDB2F8E14}" type="datetimeFigureOut">
              <a:rPr lang="en-US" smtClean="0"/>
              <a:t>16-Nov-19</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B9C1EAF-C44B-47E8-825C-DAFEEE44A9C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3409" b="99432" l="0" r="98252">
                        <a14:foregroundMark x1="98601" y1="17614" x2="5944" y2="52273"/>
                        <a14:foregroundMark x1="41259" y1="6818" x2="72028" y2="99432"/>
                        <a14:foregroundMark x1="96503" y1="15909" x2="51049" y2="3977"/>
                        <a14:foregroundMark x1="39510" y1="9659" x2="21329" y2="20455"/>
                        <a14:foregroundMark x1="19930" y1="30682" x2="5944" y2="55114"/>
                        <a14:foregroundMark x1="88462" y1="35795" x2="67832" y2="90909"/>
                        <a14:foregroundMark x1="5944" y1="53977" x2="50350" y2="97727"/>
                        <a14:foregroundMark x1="20629" y1="25000" x2="5944" y2="47727"/>
                        <a14:foregroundMark x1="10839" y1="7955" x2="0" y2="38636"/>
                      </a14:backgroundRemoval>
                    </a14:imgEffect>
                  </a14:imgLayer>
                </a14:imgProps>
              </a:ext>
              <a:ext uri="{28A0092B-C50C-407E-A947-70E740481C1C}">
                <a14:useLocalDpi xmlns:a14="http://schemas.microsoft.com/office/drawing/2010/main" val="0"/>
              </a:ext>
            </a:extLst>
          </a:blip>
          <a:stretch>
            <a:fillRect/>
          </a:stretch>
        </p:blipFill>
        <p:spPr>
          <a:xfrm rot="20458789">
            <a:off x="1468517" y="2684169"/>
            <a:ext cx="4809863" cy="2959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4"/>
          <p:cNvSpPr>
            <a:spLocks noGrp="1"/>
          </p:cNvSpPr>
          <p:nvPr>
            <p:ph type="subTitle" idx="1"/>
          </p:nvPr>
        </p:nvSpPr>
        <p:spPr/>
        <p:txBody>
          <a:bodyPr/>
          <a:lstStyle/>
          <a:p>
            <a:r>
              <a:rPr lang="en-US" dirty="0"/>
              <a:t> </a:t>
            </a:r>
          </a:p>
        </p:txBody>
      </p:sp>
      <p:sp>
        <p:nvSpPr>
          <p:cNvPr id="4" name="Title 3"/>
          <p:cNvSpPr>
            <a:spLocks noGrp="1"/>
          </p:cNvSpPr>
          <p:nvPr>
            <p:ph type="title"/>
          </p:nvPr>
        </p:nvSpPr>
        <p:spPr>
          <a:xfrm>
            <a:off x="4724400" y="2304539"/>
            <a:ext cx="3552563" cy="3764101"/>
          </a:xfrm>
        </p:spPr>
        <p:txBody>
          <a:bodyPr>
            <a:normAutofit/>
            <a:scene3d>
              <a:camera prst="perspectiveContrastingLeftFacing"/>
              <a:lightRig rig="threePt" dir="t"/>
            </a:scene3d>
          </a:bodyPr>
          <a:lstStyle/>
          <a:p>
            <a: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t>Optical</a:t>
            </a:r>
            <a:b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br>
            <a: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t> Patch Cord</a:t>
            </a:r>
            <a:b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br>
            <a: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t> Training </a:t>
            </a:r>
            <a:b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br>
            <a:r>
              <a:rPr lang="en-US" b="1" dirty="0">
                <a:ln w="1905">
                  <a:solidFill>
                    <a:schemeClr val="accent6">
                      <a:lumMod val="50000"/>
                    </a:schemeClr>
                  </a:solidFill>
                </a:ln>
                <a:solidFill>
                  <a:srgbClr val="FFFF00"/>
                </a:solidFill>
                <a:effectLst>
                  <a:glow rad="228600">
                    <a:schemeClr val="accent6">
                      <a:satMod val="175000"/>
                      <a:alpha val="40000"/>
                    </a:schemeClr>
                  </a:glow>
                  <a:outerShdw blurRad="50800" dist="38100" algn="l" rotWithShape="0">
                    <a:prstClr val="black">
                      <a:alpha val="40000"/>
                    </a:prstClr>
                  </a:outerShdw>
                </a:effectLst>
              </a:rPr>
              <a:t>Seminars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13743"/>
            <a:ext cx="4114800" cy="1044437"/>
          </a:xfrm>
          <a:prstGeom prst="rect">
            <a:avLst/>
          </a:prstGeom>
        </p:spPr>
      </p:pic>
    </p:spTree>
    <p:extLst>
      <p:ext uri="{BB962C8B-B14F-4D97-AF65-F5344CB8AC3E}">
        <p14:creationId xmlns:p14="http://schemas.microsoft.com/office/powerpoint/2010/main" val="4173888824"/>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880266"/>
            <a:ext cx="4038600" cy="314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sz="half" idx="2"/>
          </p:nvPr>
        </p:nvSpPr>
        <p:spPr/>
        <p:txBody>
          <a:bodyPr>
            <a:normAutofit/>
          </a:bodyPr>
          <a:lstStyle/>
          <a:p>
            <a:r>
              <a:rPr lang="en-US" sz="2000" dirty="0">
                <a:solidFill>
                  <a:schemeClr val="tx1"/>
                </a:solidFill>
              </a:rPr>
              <a:t>Heat of 100 degree Celsius up to 35 minutes to glue dried and firmed inside the ferrule.</a:t>
            </a:r>
          </a:p>
        </p:txBody>
      </p:sp>
      <p:sp>
        <p:nvSpPr>
          <p:cNvPr id="2" name="Title 1"/>
          <p:cNvSpPr>
            <a:spLocks noGrp="1"/>
          </p:cNvSpPr>
          <p:nvPr>
            <p:ph type="title"/>
          </p:nvPr>
        </p:nvSpPr>
        <p:spPr/>
        <p:txBody>
          <a:bodyPr/>
          <a:lstStyle/>
          <a:p>
            <a:r>
              <a:rPr lang="en-US" i="1" dirty="0"/>
              <a:t>CURING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363" y="2971800"/>
            <a:ext cx="43434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6450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7400" y="1689354"/>
            <a:ext cx="2514600" cy="1282446"/>
          </a:xfrm>
        </p:spPr>
      </p:pic>
      <p:sp>
        <p:nvSpPr>
          <p:cNvPr id="4" name="Text Placeholder 3"/>
          <p:cNvSpPr>
            <a:spLocks noGrp="1"/>
          </p:cNvSpPr>
          <p:nvPr>
            <p:ph sz="half" idx="2"/>
          </p:nvPr>
        </p:nvSpPr>
        <p:spPr/>
        <p:txBody>
          <a:bodyPr>
            <a:normAutofit/>
          </a:bodyPr>
          <a:lstStyle/>
          <a:p>
            <a:r>
              <a:rPr lang="en-US" sz="1400" dirty="0">
                <a:solidFill>
                  <a:schemeClr val="tx1"/>
                </a:solidFill>
              </a:rPr>
              <a:t>End face Polishing of ferrule and Fiber</a:t>
            </a:r>
          </a:p>
          <a:p>
            <a:pPr marL="365760" indent="-285750">
              <a:buFont typeface="Wingdings" pitchFamily="2" charset="2"/>
              <a:buChar char="ü"/>
            </a:pPr>
            <a:r>
              <a:rPr lang="en-US" sz="1400" dirty="0">
                <a:solidFill>
                  <a:schemeClr val="tx1"/>
                </a:solidFill>
              </a:rPr>
              <a:t>2.5mm Ceramic Ferrule (SC, FC)</a:t>
            </a:r>
          </a:p>
          <a:p>
            <a:pPr marL="365760" indent="-285750">
              <a:buFont typeface="Wingdings" pitchFamily="2" charset="2"/>
              <a:buChar char="ü"/>
            </a:pPr>
            <a:r>
              <a:rPr lang="en-US" sz="1400" dirty="0">
                <a:solidFill>
                  <a:schemeClr val="tx1"/>
                </a:solidFill>
              </a:rPr>
              <a:t>1.25 Ceramic Ferrule (LC, MU)</a:t>
            </a:r>
          </a:p>
          <a:p>
            <a:endParaRPr lang="en-US" sz="1400" dirty="0">
              <a:solidFill>
                <a:schemeClr val="tx1"/>
              </a:solidFill>
            </a:endParaRPr>
          </a:p>
        </p:txBody>
      </p:sp>
      <p:sp>
        <p:nvSpPr>
          <p:cNvPr id="2" name="Title 1"/>
          <p:cNvSpPr>
            <a:spLocks noGrp="1"/>
          </p:cNvSpPr>
          <p:nvPr>
            <p:ph type="title"/>
          </p:nvPr>
        </p:nvSpPr>
        <p:spPr>
          <a:xfrm>
            <a:off x="304800" y="304800"/>
            <a:ext cx="8381260" cy="1054394"/>
          </a:xfrm>
        </p:spPr>
        <p:txBody>
          <a:bodyPr/>
          <a:lstStyle/>
          <a:p>
            <a:r>
              <a:rPr lang="en-US" i="1" dirty="0"/>
              <a:t>Automatic Polishing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041560"/>
            <a:ext cx="4495800" cy="3206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200400"/>
            <a:ext cx="3886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4656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981200"/>
            <a:ext cx="4038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4648200" y="1828800"/>
            <a:ext cx="4038600" cy="1176528"/>
          </a:xfrm>
        </p:spPr>
        <p:txBody>
          <a:bodyPr>
            <a:normAutofit/>
          </a:bodyPr>
          <a:lstStyle/>
          <a:p>
            <a:r>
              <a:rPr lang="en-US" sz="2000" dirty="0">
                <a:solidFill>
                  <a:schemeClr val="tx1"/>
                </a:solidFill>
              </a:rPr>
              <a:t>Using Microscope to see the quality of polish to the end face of fiber and ferrule.</a:t>
            </a:r>
          </a:p>
        </p:txBody>
      </p:sp>
      <p:sp>
        <p:nvSpPr>
          <p:cNvPr id="2" name="Title 1"/>
          <p:cNvSpPr>
            <a:spLocks noGrp="1"/>
          </p:cNvSpPr>
          <p:nvPr>
            <p:ph type="title"/>
          </p:nvPr>
        </p:nvSpPr>
        <p:spPr>
          <a:xfrm>
            <a:off x="304800" y="304800"/>
            <a:ext cx="8381260" cy="1054394"/>
          </a:xfrm>
        </p:spPr>
        <p:txBody>
          <a:bodyPr/>
          <a:lstStyle/>
          <a:p>
            <a:r>
              <a:rPr lang="en-US" i="1" dirty="0"/>
              <a:t>End Face Checking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3352800"/>
            <a:ext cx="4033157"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3844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0126" y="1867468"/>
            <a:ext cx="4348074" cy="3333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4648200" y="1719072"/>
            <a:ext cx="4038600" cy="2243328"/>
          </a:xfrm>
        </p:spPr>
        <p:txBody>
          <a:bodyPr>
            <a:normAutofit/>
          </a:bodyPr>
          <a:lstStyle/>
          <a:p>
            <a:r>
              <a:rPr lang="en-US" sz="2000" dirty="0">
                <a:solidFill>
                  <a:schemeClr val="tx1"/>
                </a:solidFill>
              </a:rPr>
              <a:t>Using EXFO power meter machine is to test the quality or dB loss of fiber and connector</a:t>
            </a:r>
          </a:p>
          <a:p>
            <a:pPr marL="285750" indent="-285750">
              <a:buFont typeface="Wingdings" pitchFamily="2" charset="2"/>
              <a:buChar char="ü"/>
            </a:pPr>
            <a:r>
              <a:rPr lang="en-US" sz="2000" dirty="0">
                <a:solidFill>
                  <a:schemeClr val="tx1"/>
                </a:solidFill>
              </a:rPr>
              <a:t>Insertion loss</a:t>
            </a:r>
          </a:p>
          <a:p>
            <a:pPr marL="285750" indent="-285750">
              <a:buFont typeface="Wingdings" pitchFamily="2" charset="2"/>
              <a:buChar char="ü"/>
            </a:pPr>
            <a:r>
              <a:rPr lang="en-US" sz="2000" dirty="0">
                <a:solidFill>
                  <a:schemeClr val="tx1"/>
                </a:solidFill>
              </a:rPr>
              <a:t>Return loss / Reflection</a:t>
            </a:r>
          </a:p>
          <a:p>
            <a:endParaRPr lang="en-US" dirty="0">
              <a:solidFill>
                <a:schemeClr val="tx1"/>
              </a:solidFill>
            </a:endParaRPr>
          </a:p>
        </p:txBody>
      </p:sp>
      <p:sp>
        <p:nvSpPr>
          <p:cNvPr id="2" name="Title 1"/>
          <p:cNvSpPr>
            <a:spLocks noGrp="1"/>
          </p:cNvSpPr>
          <p:nvPr>
            <p:ph type="title"/>
          </p:nvPr>
        </p:nvSpPr>
        <p:spPr/>
        <p:txBody>
          <a:bodyPr/>
          <a:lstStyle/>
          <a:p>
            <a:r>
              <a:rPr lang="en-US" i="1" dirty="0"/>
              <a:t>Final Testing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733800"/>
            <a:ext cx="40005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7131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0217" y="2971800"/>
            <a:ext cx="4038600" cy="3290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2971800"/>
            <a:ext cx="4038600" cy="3290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p:txBody>
          <a:bodyPr/>
          <a:lstStyle/>
          <a:p>
            <a:r>
              <a:rPr lang="en-US" dirty="0"/>
              <a:t>Preventive Maintenance</a:t>
            </a:r>
          </a:p>
        </p:txBody>
      </p:sp>
      <p:sp>
        <p:nvSpPr>
          <p:cNvPr id="7" name="TextBox 6"/>
          <p:cNvSpPr txBox="1"/>
          <p:nvPr/>
        </p:nvSpPr>
        <p:spPr>
          <a:xfrm>
            <a:off x="1066800" y="2017690"/>
            <a:ext cx="7543800" cy="400110"/>
          </a:xfrm>
          <a:prstGeom prst="rect">
            <a:avLst/>
          </a:prstGeom>
          <a:noFill/>
        </p:spPr>
        <p:txBody>
          <a:bodyPr wrap="square" rtlCol="0">
            <a:spAutoFit/>
          </a:bodyPr>
          <a:lstStyle/>
          <a:p>
            <a:r>
              <a:rPr lang="en-US" sz="2000" dirty="0"/>
              <a:t>Assuring  that the tools and machine are proper  maintained </a:t>
            </a:r>
          </a:p>
        </p:txBody>
      </p:sp>
    </p:spTree>
    <p:extLst>
      <p:ext uri="{BB962C8B-B14F-4D97-AF65-F5344CB8AC3E}">
        <p14:creationId xmlns:p14="http://schemas.microsoft.com/office/powerpoint/2010/main" val="1440935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2362200"/>
            <a:ext cx="4038600" cy="3352800"/>
          </a:xfrm>
        </p:spPr>
        <p:txBody>
          <a:bodyPr>
            <a:normAutofit/>
          </a:bodyPr>
          <a:lstStyle/>
          <a:p>
            <a:r>
              <a:rPr lang="en-US" sz="2000" dirty="0">
                <a:latin typeface="Baskerville Old Face" pitchFamily="18" charset="0"/>
              </a:rPr>
              <a:t>ARF Lab. Fiber Optic Team </a:t>
            </a:r>
          </a:p>
          <a:p>
            <a:pPr marL="45720" indent="0">
              <a:buNone/>
            </a:pPr>
            <a:endParaRPr lang="en-US" sz="2000" dirty="0">
              <a:latin typeface="Baskerville Old Face" pitchFamily="18" charset="0"/>
            </a:endParaRPr>
          </a:p>
          <a:p>
            <a:pPr marL="45720" indent="0">
              <a:buNone/>
            </a:pPr>
            <a:r>
              <a:rPr lang="en-US" sz="1600" dirty="0">
                <a:latin typeface="Baskerville Old Face" pitchFamily="18" charset="0"/>
              </a:rPr>
              <a:t>Would like to thanks to the Management and Board Members of Al-Raghad Factory for conducting training regarding for Fiber Optic Patch Cord Assembly and opportunity to having this successful training, especially to complement our knowledge as desirable for the quality of our Fiber Optic Products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5257800"/>
            <a:ext cx="3810000" cy="6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p:txBody>
          <a:bodyPr/>
          <a:lstStyle/>
          <a:p>
            <a:r>
              <a:rPr lang="en-US" i="1" dirty="0"/>
              <a:t>Successful</a:t>
            </a:r>
          </a:p>
        </p:txBody>
      </p:sp>
      <p:sp>
        <p:nvSpPr>
          <p:cNvPr id="6" name="TextBox 5"/>
          <p:cNvSpPr txBox="1"/>
          <p:nvPr/>
        </p:nvSpPr>
        <p:spPr>
          <a:xfrm>
            <a:off x="5105400" y="4572000"/>
            <a:ext cx="3429000" cy="646331"/>
          </a:xfrm>
          <a:prstGeom prst="rect">
            <a:avLst/>
          </a:prstGeom>
          <a:noFill/>
        </p:spPr>
        <p:txBody>
          <a:bodyPr wrap="square" rtlCol="0">
            <a:spAutoFit/>
          </a:bodyPr>
          <a:lstStyle/>
          <a:p>
            <a:r>
              <a:rPr lang="en-US" dirty="0"/>
              <a:t>Instructor </a:t>
            </a:r>
            <a:r>
              <a:rPr lang="en-US" b="1" dirty="0"/>
              <a:t>: </a:t>
            </a:r>
            <a:r>
              <a:rPr lang="en-US" u="sng" dirty="0"/>
              <a:t>Thomas Alder</a:t>
            </a:r>
          </a:p>
          <a:p>
            <a:r>
              <a:rPr lang="en-US" b="1" dirty="0"/>
              <a:t>               </a:t>
            </a:r>
            <a:r>
              <a:rPr lang="en-US" i="1" dirty="0"/>
              <a:t>Technical Manager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827147"/>
            <a:ext cx="2514600" cy="2744853"/>
          </a:xfrm>
          <a:prstGeom prst="rect">
            <a:avLst/>
          </a:prstGeom>
        </p:spPr>
      </p:pic>
    </p:spTree>
    <p:extLst>
      <p:ext uri="{BB962C8B-B14F-4D97-AF65-F5344CB8AC3E}">
        <p14:creationId xmlns:p14="http://schemas.microsoft.com/office/powerpoint/2010/main" val="519103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309" y="3698383"/>
            <a:ext cx="4335351" cy="2890234"/>
          </a:xfrm>
          <a:prstGeom prst="rect">
            <a:avLst/>
          </a:prstGeom>
          <a:ln>
            <a:noFill/>
          </a:ln>
          <a:effectLst>
            <a:softEdge rad="112500"/>
          </a:effectLst>
        </p:spPr>
      </p:pic>
      <p:sp>
        <p:nvSpPr>
          <p:cNvPr id="3" name="Content Placeholder 2"/>
          <p:cNvSpPr>
            <a:spLocks noGrp="1"/>
          </p:cNvSpPr>
          <p:nvPr>
            <p:ph idx="1"/>
          </p:nvPr>
        </p:nvSpPr>
        <p:spPr/>
        <p:txBody>
          <a:bodyPr/>
          <a:lstStyle/>
          <a:p>
            <a:r>
              <a:rPr lang="en-US" dirty="0"/>
              <a:t>Help Further knowledge</a:t>
            </a:r>
          </a:p>
          <a:p>
            <a:r>
              <a:rPr lang="en-US" dirty="0"/>
              <a:t>Communicating Competition</a:t>
            </a:r>
          </a:p>
          <a:p>
            <a:r>
              <a:rPr lang="en-US" dirty="0"/>
              <a:t>Helping Ability</a:t>
            </a:r>
          </a:p>
          <a:p>
            <a:r>
              <a:rPr lang="en-US" dirty="0"/>
              <a:t>Productive</a:t>
            </a:r>
          </a:p>
          <a:p>
            <a:r>
              <a:rPr lang="en-US" dirty="0"/>
              <a:t>Quality</a:t>
            </a:r>
          </a:p>
        </p:txBody>
      </p:sp>
      <p:sp>
        <p:nvSpPr>
          <p:cNvPr id="2" name="Title 1"/>
          <p:cNvSpPr>
            <a:spLocks noGrp="1"/>
          </p:cNvSpPr>
          <p:nvPr>
            <p:ph type="title"/>
          </p:nvPr>
        </p:nvSpPr>
        <p:spPr/>
        <p:txBody>
          <a:bodyPr/>
          <a:lstStyle/>
          <a:p>
            <a:r>
              <a:rPr lang="en-US" i="1" dirty="0"/>
              <a:t>Introduction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660" y="1676400"/>
            <a:ext cx="4069414" cy="2971800"/>
          </a:xfrm>
          <a:prstGeom prst="rect">
            <a:avLst/>
          </a:prstGeom>
          <a:ln>
            <a:noFill/>
          </a:ln>
          <a:effectLst>
            <a:softEdge rad="112500"/>
          </a:effectLst>
        </p:spPr>
      </p:pic>
    </p:spTree>
    <p:extLst>
      <p:ext uri="{BB962C8B-B14F-4D97-AF65-F5344CB8AC3E}">
        <p14:creationId xmlns:p14="http://schemas.microsoft.com/office/powerpoint/2010/main" val="158298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2096752"/>
            <a:ext cx="4318179" cy="2979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sz="half" idx="2"/>
          </p:nvPr>
        </p:nvSpPr>
        <p:spPr/>
        <p:txBody>
          <a:bodyPr/>
          <a:lstStyle/>
          <a:p>
            <a:r>
              <a:rPr lang="en-US" dirty="0"/>
              <a:t>Introduction</a:t>
            </a:r>
          </a:p>
          <a:p>
            <a:r>
              <a:rPr lang="en-US" dirty="0"/>
              <a:t>Familiarization</a:t>
            </a:r>
          </a:p>
          <a:p>
            <a:r>
              <a:rPr lang="en-US" dirty="0"/>
              <a:t>Collation</a:t>
            </a:r>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i="1" dirty="0"/>
              <a:t>Briefings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017" y="3475148"/>
            <a:ext cx="3926983" cy="2617989"/>
          </a:xfrm>
          <a:prstGeom prst="rect">
            <a:avLst/>
          </a:prstGeom>
          <a:ln>
            <a:noFill/>
          </a:ln>
          <a:effectLst>
            <a:softEdge rad="112500"/>
          </a:effectLst>
        </p:spPr>
      </p:pic>
    </p:spTree>
    <p:extLst>
      <p:ext uri="{BB962C8B-B14F-4D97-AF65-F5344CB8AC3E}">
        <p14:creationId xmlns:p14="http://schemas.microsoft.com/office/powerpoint/2010/main" val="1428651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2743200"/>
            <a:ext cx="40386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Content Placeholder 1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828800"/>
            <a:ext cx="4038600" cy="3278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p:txBody>
          <a:bodyPr>
            <a:normAutofit/>
          </a:bodyPr>
          <a:lstStyle/>
          <a:p>
            <a:r>
              <a:rPr lang="en-US" b="0" i="1" dirty="0"/>
              <a:t>Preparations</a:t>
            </a:r>
          </a:p>
        </p:txBody>
      </p:sp>
      <p:sp>
        <p:nvSpPr>
          <p:cNvPr id="6" name="Text Placeholder 5"/>
          <p:cNvSpPr>
            <a:spLocks noGrp="1"/>
          </p:cNvSpPr>
          <p:nvPr>
            <p:ph type="body" sz="half" idx="4294967295"/>
          </p:nvPr>
        </p:nvSpPr>
        <p:spPr>
          <a:xfrm>
            <a:off x="0" y="1600200"/>
            <a:ext cx="4419600" cy="1066800"/>
          </a:xfrm>
        </p:spPr>
        <p:txBody>
          <a:bodyPr>
            <a:normAutofit/>
          </a:bodyPr>
          <a:lstStyle/>
          <a:p>
            <a:pPr marL="45720" indent="0" algn="ctr">
              <a:buNone/>
            </a:pPr>
            <a:r>
              <a:rPr lang="en-US" sz="2400" b="1" dirty="0"/>
              <a:t>Measurement Standard for Cable Strips</a:t>
            </a:r>
          </a:p>
        </p:txBody>
      </p:sp>
    </p:spTree>
    <p:extLst>
      <p:ext uri="{BB962C8B-B14F-4D97-AF65-F5344CB8AC3E}">
        <p14:creationId xmlns:p14="http://schemas.microsoft.com/office/powerpoint/2010/main" val="1725249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239037"/>
            <a:ext cx="4038600" cy="2689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8"/>
          <p:cNvSpPr>
            <a:spLocks noGrp="1"/>
          </p:cNvSpPr>
          <p:nvPr>
            <p:ph sz="half" idx="2"/>
          </p:nvPr>
        </p:nvSpPr>
        <p:spPr>
          <a:xfrm>
            <a:off x="381000" y="1676400"/>
            <a:ext cx="4038600" cy="2057400"/>
          </a:xfrm>
        </p:spPr>
        <p:txBody>
          <a:bodyPr>
            <a:normAutofit/>
          </a:bodyPr>
          <a:lstStyle/>
          <a:p>
            <a:pPr marL="45720" indent="0">
              <a:buNone/>
            </a:pPr>
            <a:r>
              <a:rPr lang="en-US" sz="2000" b="1" dirty="0">
                <a:solidFill>
                  <a:schemeClr val="tx1"/>
                </a:solidFill>
              </a:rPr>
              <a:t>Patch Cord Components</a:t>
            </a:r>
          </a:p>
          <a:p>
            <a:pPr marL="45720" indent="0">
              <a:buNone/>
            </a:pPr>
            <a:endParaRPr lang="en-US" sz="500" b="1" dirty="0">
              <a:solidFill>
                <a:schemeClr val="tx1"/>
              </a:solidFill>
            </a:endParaRPr>
          </a:p>
          <a:p>
            <a:r>
              <a:rPr lang="en-US" sz="2000" dirty="0">
                <a:solidFill>
                  <a:schemeClr val="tx1"/>
                </a:solidFill>
              </a:rPr>
              <a:t>Cables</a:t>
            </a:r>
          </a:p>
          <a:p>
            <a:r>
              <a:rPr lang="en-US" sz="2000" dirty="0">
                <a:solidFill>
                  <a:schemeClr val="tx1"/>
                </a:solidFill>
              </a:rPr>
              <a:t>Connector Parts</a:t>
            </a:r>
          </a:p>
          <a:p>
            <a:pPr marL="0" indent="0">
              <a:buNone/>
            </a:pPr>
            <a:endParaRPr lang="en-US" sz="2000" b="1" dirty="0">
              <a:solidFill>
                <a:schemeClr val="tx1"/>
              </a:solidFill>
            </a:endParaRPr>
          </a:p>
        </p:txBody>
      </p:sp>
      <p:sp>
        <p:nvSpPr>
          <p:cNvPr id="7" name="Title 6"/>
          <p:cNvSpPr>
            <a:spLocks noGrp="1"/>
          </p:cNvSpPr>
          <p:nvPr>
            <p:ph type="title"/>
          </p:nvPr>
        </p:nvSpPr>
        <p:spPr/>
        <p:txBody>
          <a:bodyPr/>
          <a:lstStyle/>
          <a:p>
            <a:pPr lvl="0"/>
            <a:r>
              <a:rPr lang="en-US" b="0" i="1" dirty="0"/>
              <a:t>Preparations</a:t>
            </a:r>
            <a:br>
              <a:rPr lang="en-US" dirty="0"/>
            </a:b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828800"/>
            <a:ext cx="41148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48941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200400"/>
            <a:ext cx="4268585" cy="284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12"/>
          <p:cNvSpPr>
            <a:spLocks noGrp="1"/>
          </p:cNvSpPr>
          <p:nvPr>
            <p:ph type="title"/>
          </p:nvPr>
        </p:nvSpPr>
        <p:spPr/>
        <p:txBody>
          <a:bodyPr/>
          <a:lstStyle/>
          <a:p>
            <a:r>
              <a:rPr lang="en-US" i="1" dirty="0"/>
              <a:t>Cable Stripping</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752600"/>
            <a:ext cx="4191000" cy="279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 Placeholder 16"/>
          <p:cNvSpPr>
            <a:spLocks noGrp="1"/>
          </p:cNvSpPr>
          <p:nvPr>
            <p:ph type="body" sz="half" idx="4294967295"/>
          </p:nvPr>
        </p:nvSpPr>
        <p:spPr>
          <a:xfrm>
            <a:off x="228600" y="1752600"/>
            <a:ext cx="5181600" cy="1066800"/>
          </a:xfrm>
        </p:spPr>
        <p:txBody>
          <a:bodyPr>
            <a:normAutofit fontScale="92500" lnSpcReduction="10000"/>
          </a:bodyPr>
          <a:lstStyle/>
          <a:p>
            <a:r>
              <a:rPr lang="en-US" sz="2000" dirty="0">
                <a:solidFill>
                  <a:schemeClr val="tx1"/>
                </a:solidFill>
              </a:rPr>
              <a:t>Strips in Standard Measurements</a:t>
            </a:r>
          </a:p>
          <a:p>
            <a:r>
              <a:rPr lang="en-US" sz="2000" dirty="0">
                <a:solidFill>
                  <a:schemeClr val="tx1"/>
                </a:solidFill>
              </a:rPr>
              <a:t>Depends on type of Connector</a:t>
            </a:r>
          </a:p>
          <a:p>
            <a:pPr marL="285750" indent="-285750">
              <a:buFont typeface="Wingdings" pitchFamily="2" charset="2"/>
              <a:buChar char="ü"/>
            </a:pPr>
            <a:r>
              <a:rPr lang="en-US" sz="2000" dirty="0">
                <a:solidFill>
                  <a:schemeClr val="tx1"/>
                </a:solidFill>
              </a:rPr>
              <a:t>LC, SC, FC, E2000</a:t>
            </a:r>
          </a:p>
          <a:p>
            <a:endParaRPr lang="en-US" sz="1600" dirty="0">
              <a:solidFill>
                <a:schemeClr val="tx1"/>
              </a:solidFill>
            </a:endParaRPr>
          </a:p>
          <a:p>
            <a:pPr marL="285750" indent="-285750">
              <a:buFont typeface="Wingdings" pitchFamily="2" charset="2"/>
              <a:buChar char="ü"/>
            </a:pPr>
            <a:endParaRPr lang="en-US" sz="1600" dirty="0">
              <a:solidFill>
                <a:schemeClr val="tx1"/>
              </a:solidFill>
            </a:endParaRPr>
          </a:p>
        </p:txBody>
      </p:sp>
    </p:spTree>
    <p:extLst>
      <p:ext uri="{BB962C8B-B14F-4D97-AF65-F5344CB8AC3E}">
        <p14:creationId xmlns:p14="http://schemas.microsoft.com/office/powerpoint/2010/main" val="2824696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728" r="9728"/>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Placeholder 11"/>
          <p:cNvSpPr>
            <a:spLocks noGrp="1"/>
          </p:cNvSpPr>
          <p:nvPr>
            <p:ph type="body" sz="half" idx="2"/>
          </p:nvPr>
        </p:nvSpPr>
        <p:spPr>
          <a:xfrm>
            <a:off x="7162800" y="1447800"/>
            <a:ext cx="1676400" cy="1905000"/>
          </a:xfrm>
        </p:spPr>
        <p:txBody>
          <a:bodyPr>
            <a:normAutofit/>
          </a:bodyPr>
          <a:lstStyle/>
          <a:p>
            <a:endParaRPr lang="en-US" sz="2000" dirty="0">
              <a:solidFill>
                <a:schemeClr val="bg1"/>
              </a:solidFill>
            </a:endParaRPr>
          </a:p>
          <a:p>
            <a:r>
              <a:rPr lang="en-US" sz="2000" dirty="0">
                <a:solidFill>
                  <a:schemeClr val="bg1"/>
                </a:solidFill>
              </a:rPr>
              <a:t>  - Glue  </a:t>
            </a:r>
          </a:p>
          <a:p>
            <a:r>
              <a:rPr lang="en-US" sz="2000" dirty="0">
                <a:solidFill>
                  <a:schemeClr val="bg1"/>
                </a:solidFill>
              </a:rPr>
              <a:t>  - Hardener</a:t>
            </a:r>
          </a:p>
          <a:p>
            <a:r>
              <a:rPr lang="en-US" sz="1500" dirty="0">
                <a:solidFill>
                  <a:schemeClr val="bg1"/>
                </a:solidFill>
              </a:rPr>
              <a:t>Ratio : 10x1</a:t>
            </a:r>
          </a:p>
          <a:p>
            <a:pPr marL="285750" indent="-285750">
              <a:buFont typeface="Wingdings" pitchFamily="2" charset="2"/>
              <a:buChar char="ü"/>
            </a:pPr>
            <a:endParaRPr lang="en-US" sz="2000" dirty="0">
              <a:solidFill>
                <a:schemeClr val="bg1"/>
              </a:solidFill>
            </a:endParaRPr>
          </a:p>
        </p:txBody>
      </p:sp>
      <p:sp>
        <p:nvSpPr>
          <p:cNvPr id="7" name="Title 6"/>
          <p:cNvSpPr>
            <a:spLocks noGrp="1"/>
          </p:cNvSpPr>
          <p:nvPr>
            <p:ph type="title"/>
          </p:nvPr>
        </p:nvSpPr>
        <p:spPr>
          <a:xfrm>
            <a:off x="7086600" y="685800"/>
            <a:ext cx="1905000" cy="685799"/>
          </a:xfrm>
        </p:spPr>
        <p:txBody>
          <a:bodyPr/>
          <a:lstStyle/>
          <a:p>
            <a:r>
              <a:rPr lang="en-US" b="1" dirty="0">
                <a:solidFill>
                  <a:schemeClr val="bg1"/>
                </a:solidFill>
              </a:rPr>
              <a:t>Glue Mixing</a:t>
            </a:r>
            <a:endParaRPr lang="en-US"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28" y="381000"/>
            <a:ext cx="2798472" cy="2703848"/>
          </a:xfrm>
          <a:prstGeom prst="rect">
            <a:avLst/>
          </a:prstGeom>
          <a:ln>
            <a:noFill/>
          </a:ln>
          <a:effectLst>
            <a:softEdge rad="112500"/>
          </a:effectLst>
        </p:spPr>
      </p:pic>
    </p:spTree>
    <p:extLst>
      <p:ext uri="{BB962C8B-B14F-4D97-AF65-F5344CB8AC3E}">
        <p14:creationId xmlns:p14="http://schemas.microsoft.com/office/powerpoint/2010/main" val="1594534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828800"/>
            <a:ext cx="4038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Placeholder 7"/>
          <p:cNvSpPr>
            <a:spLocks noGrp="1"/>
          </p:cNvSpPr>
          <p:nvPr>
            <p:ph sz="half" idx="2"/>
          </p:nvPr>
        </p:nvSpPr>
        <p:spPr/>
        <p:txBody>
          <a:bodyPr>
            <a:normAutofit/>
          </a:bodyPr>
          <a:lstStyle/>
          <a:p>
            <a:pPr marL="628650" lvl="1" indent="-171450">
              <a:buFont typeface="Wingdings" pitchFamily="2" charset="2"/>
              <a:buChar char="ü"/>
            </a:pPr>
            <a:r>
              <a:rPr lang="en-US" sz="1800" dirty="0">
                <a:solidFill>
                  <a:schemeClr val="tx1"/>
                </a:solidFill>
              </a:rPr>
              <a:t> Proper Inserting Bare fiber inside Ferrule</a:t>
            </a:r>
          </a:p>
          <a:p>
            <a:pPr marL="628650" lvl="1" indent="-171450">
              <a:buFont typeface="Wingdings" pitchFamily="2" charset="2"/>
              <a:buChar char="ü"/>
            </a:pPr>
            <a:r>
              <a:rPr lang="en-US" sz="1800" dirty="0">
                <a:solidFill>
                  <a:schemeClr val="tx1"/>
                </a:solidFill>
              </a:rPr>
              <a:t>Removing  excess glues around the Ferrule</a:t>
            </a:r>
          </a:p>
          <a:p>
            <a:pPr marL="628650" lvl="1" indent="-171450">
              <a:buFont typeface="Wingdings" pitchFamily="2" charset="2"/>
              <a:buChar char="ü"/>
            </a:pPr>
            <a:r>
              <a:rPr lang="en-US" sz="1800" dirty="0">
                <a:solidFill>
                  <a:schemeClr val="tx1"/>
                </a:solidFill>
              </a:rPr>
              <a:t>Cleaning and Trimming</a:t>
            </a:r>
          </a:p>
          <a:p>
            <a:pPr marL="628650" lvl="1" indent="-171450">
              <a:buFont typeface="Wingdings" pitchFamily="2" charset="2"/>
              <a:buChar char="ü"/>
            </a:pPr>
            <a:endParaRPr lang="en-US" dirty="0">
              <a:solidFill>
                <a:schemeClr val="tx1"/>
              </a:solidFill>
            </a:endParaRPr>
          </a:p>
        </p:txBody>
      </p:sp>
      <p:sp>
        <p:nvSpPr>
          <p:cNvPr id="2" name="Title 1"/>
          <p:cNvSpPr>
            <a:spLocks noGrp="1"/>
          </p:cNvSpPr>
          <p:nvPr>
            <p:ph type="title"/>
          </p:nvPr>
        </p:nvSpPr>
        <p:spPr/>
        <p:txBody>
          <a:bodyPr/>
          <a:lstStyle/>
          <a:p>
            <a:r>
              <a:rPr lang="en-US" i="1" dirty="0"/>
              <a:t>Inserting and Curing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317739"/>
            <a:ext cx="4319789" cy="2879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5475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905000"/>
            <a:ext cx="4038600" cy="3147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sz="half" idx="2"/>
          </p:nvPr>
        </p:nvSpPr>
        <p:spPr>
          <a:xfrm>
            <a:off x="4648200" y="1719072"/>
            <a:ext cx="4038600" cy="1328928"/>
          </a:xfrm>
        </p:spPr>
        <p:txBody>
          <a:bodyPr>
            <a:normAutofit lnSpcReduction="10000"/>
          </a:bodyPr>
          <a:lstStyle/>
          <a:p>
            <a:r>
              <a:rPr lang="en-US" sz="2000" dirty="0">
                <a:solidFill>
                  <a:schemeClr val="tx1"/>
                </a:solidFill>
              </a:rPr>
              <a:t>Terminating the cable into Connector</a:t>
            </a:r>
          </a:p>
          <a:p>
            <a:r>
              <a:rPr lang="en-US" sz="2000" dirty="0">
                <a:solidFill>
                  <a:schemeClr val="tx1"/>
                </a:solidFill>
              </a:rPr>
              <a:t>Hold the cable firmly by connector</a:t>
            </a:r>
          </a:p>
        </p:txBody>
      </p:sp>
      <p:sp>
        <p:nvSpPr>
          <p:cNvPr id="2" name="Title 1"/>
          <p:cNvSpPr>
            <a:spLocks noGrp="1"/>
          </p:cNvSpPr>
          <p:nvPr>
            <p:ph type="title"/>
          </p:nvPr>
        </p:nvSpPr>
        <p:spPr/>
        <p:txBody>
          <a:bodyPr/>
          <a:lstStyle/>
          <a:p>
            <a:r>
              <a:rPr lang="en-US" i="1" dirty="0"/>
              <a:t>Termination and Crimp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895600"/>
            <a:ext cx="42291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6463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282</TotalTime>
  <Words>261</Words>
  <Application>Microsoft Office PowerPoint</Application>
  <PresentationFormat>On-screen Show (4:3)</PresentationFormat>
  <Paragraphs>57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Baskerville Old Face</vt:lpstr>
      <vt:lpstr>Franklin Gothic Medium</vt:lpstr>
      <vt:lpstr>Wingdings</vt:lpstr>
      <vt:lpstr>Wingdings 2</vt:lpstr>
      <vt:lpstr>Grid</vt:lpstr>
      <vt:lpstr>Optical  Patch Cord  Training  Seminars</vt:lpstr>
      <vt:lpstr>Introduction</vt:lpstr>
      <vt:lpstr>Briefings</vt:lpstr>
      <vt:lpstr>Preparations</vt:lpstr>
      <vt:lpstr>Preparations </vt:lpstr>
      <vt:lpstr>Cable Stripping</vt:lpstr>
      <vt:lpstr>Glue Mixing</vt:lpstr>
      <vt:lpstr>Inserting and Curing</vt:lpstr>
      <vt:lpstr>Termination and Crimp</vt:lpstr>
      <vt:lpstr>CURING</vt:lpstr>
      <vt:lpstr>Automatic Polishing</vt:lpstr>
      <vt:lpstr>End Face Checking</vt:lpstr>
      <vt:lpstr>Final Testing</vt:lpstr>
      <vt:lpstr>Preventive Maintenance</vt:lpstr>
      <vt:lpstr>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Fiber Optic Patch Cord Assembly</dc:title>
  <dc:creator>RONALD MARTO</dc:creator>
  <cp:lastModifiedBy>MAYA</cp:lastModifiedBy>
  <cp:revision>57</cp:revision>
  <dcterms:created xsi:type="dcterms:W3CDTF">2013-12-13T06:40:22Z</dcterms:created>
  <dcterms:modified xsi:type="dcterms:W3CDTF">2019-11-16T20:01:43Z</dcterms:modified>
</cp:coreProperties>
</file>